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79" r:id="rId10"/>
    <p:sldId id="263" r:id="rId11"/>
    <p:sldId id="264" r:id="rId12"/>
    <p:sldId id="265" r:id="rId13"/>
    <p:sldId id="266" r:id="rId14"/>
    <p:sldId id="267" r:id="rId15"/>
    <p:sldId id="270" r:id="rId16"/>
    <p:sldId id="271" r:id="rId17"/>
    <p:sldId id="268" r:id="rId18"/>
    <p:sldId id="269" r:id="rId19"/>
    <p:sldId id="272" r:id="rId20"/>
    <p:sldId id="278" r:id="rId21"/>
    <p:sldId id="273" r:id="rId22"/>
    <p:sldId id="281" r:id="rId23"/>
    <p:sldId id="274" r:id="rId24"/>
    <p:sldId id="275" r:id="rId25"/>
    <p:sldId id="282" r:id="rId26"/>
    <p:sldId id="280" r:id="rId27"/>
    <p:sldId id="276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5" r:id="rId36"/>
    <p:sldId id="290" r:id="rId37"/>
    <p:sldId id="291" r:id="rId38"/>
    <p:sldId id="293" r:id="rId39"/>
    <p:sldId id="294" r:id="rId40"/>
    <p:sldId id="292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167972C-3049-42DE-B070-3F12A290DB10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318832-9F73-4883-99A6-A3E48E909F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972C-3049-42DE-B070-3F12A290DB10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18832-9F73-4883-99A6-A3E48E909F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167972C-3049-42DE-B070-3F12A290DB10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C318832-9F73-4883-99A6-A3E48E909F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972C-3049-42DE-B070-3F12A290DB10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C318832-9F73-4883-99A6-A3E48E909F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972C-3049-42DE-B070-3F12A290DB10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C318832-9F73-4883-99A6-A3E48E909F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167972C-3049-42DE-B070-3F12A290DB10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C318832-9F73-4883-99A6-A3E48E909F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167972C-3049-42DE-B070-3F12A290DB10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C318832-9F73-4883-99A6-A3E48E909F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972C-3049-42DE-B070-3F12A290DB10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C318832-9F73-4883-99A6-A3E48E909F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972C-3049-42DE-B070-3F12A290DB10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318832-9F73-4883-99A6-A3E48E909F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972C-3049-42DE-B070-3F12A290DB10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C318832-9F73-4883-99A6-A3E48E909F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167972C-3049-42DE-B070-3F12A290DB10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C318832-9F73-4883-99A6-A3E48E909F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167972C-3049-42DE-B070-3F12A290DB10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C318832-9F73-4883-99A6-A3E48E909F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ropaganda" TargetMode="External"/><Relationship Id="rId2" Type="http://schemas.openxmlformats.org/officeDocument/2006/relationships/hyperlink" Target="http://en.wikipedia.org/wiki/Mass_medi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Man_of_Mark.pn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1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Farmer’s Movement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Farmer’s Alliance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Began as early as 1875 in the South</a:t>
            </a:r>
          </a:p>
          <a:p>
            <a:r>
              <a:rPr lang="en-US" dirty="0" smtClean="0"/>
              <a:t>1880- Southern Alliance had 4 million members and new chapters were taking root in the Northwest and Midwest</a:t>
            </a:r>
          </a:p>
          <a:p>
            <a:r>
              <a:rPr lang="en-US" dirty="0" smtClean="0"/>
              <a:t>Primarily concerned with local issues</a:t>
            </a:r>
          </a:p>
          <a:p>
            <a:r>
              <a:rPr lang="en-US" dirty="0" smtClean="0"/>
              <a:t>Lecturers traveled throughout the Midwest speaking for the end of economic oppression from the concentration of power.  Suggested healthy competition and cooperation instead.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Women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Full voting members</a:t>
            </a:r>
          </a:p>
          <a:p>
            <a:r>
              <a:rPr lang="en-US" dirty="0" smtClean="0"/>
              <a:t>Held positions of leadership </a:t>
            </a:r>
          </a:p>
          <a:p>
            <a:r>
              <a:rPr lang="en-US" dirty="0" smtClean="0"/>
              <a:t>Were lecturers</a:t>
            </a:r>
          </a:p>
          <a:p>
            <a:r>
              <a:rPr lang="en-US" dirty="0" smtClean="0"/>
              <a:t>Mary E. Lease-  “raise less corn and more hell”</a:t>
            </a:r>
          </a:p>
          <a:p>
            <a:r>
              <a:rPr lang="en-US" dirty="0" smtClean="0"/>
              <a:t>Raised temperance issue</a:t>
            </a:r>
          </a:p>
          <a:p>
            <a:pPr lvl="1"/>
            <a:r>
              <a:rPr lang="en-US" dirty="0" smtClean="0"/>
              <a:t>Sobriety a key to stability</a:t>
            </a:r>
          </a:p>
          <a:p>
            <a:r>
              <a:rPr lang="en-US" dirty="0" smtClean="0"/>
              <a:t>Supported extending the right to vote to women nationwide</a:t>
            </a:r>
            <a:endParaRPr lang="en-US" dirty="0"/>
          </a:p>
        </p:txBody>
      </p:sp>
      <p:pic>
        <p:nvPicPr>
          <p:cNvPr id="15362" name="Picture 2" descr="http://www.harwich.edu/depts/history/pp/gilded/img097.jpg"/>
          <p:cNvPicPr>
            <a:picLocks noChangeAspect="1" noChangeArrowheads="1"/>
          </p:cNvPicPr>
          <p:nvPr/>
        </p:nvPicPr>
        <p:blipFill>
          <a:blip r:embed="rId2" cstate="print"/>
          <a:srcRect l="5000" r="3333" b="13333"/>
          <a:stretch>
            <a:fillRect/>
          </a:stretch>
        </p:blipFill>
        <p:spPr bwMode="auto">
          <a:xfrm>
            <a:off x="5257801" y="152400"/>
            <a:ext cx="3868615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the Farmer’s Alliance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Weak cooperatives</a:t>
            </a:r>
          </a:p>
          <a:p>
            <a:r>
              <a:rPr lang="en-US" dirty="0" smtClean="0"/>
              <a:t>Creation of the Populist (People’s) Party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http://historycenterslo.org/wp-content/uploads/2010/07/Farmers-Alliance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447800"/>
            <a:ext cx="3119275" cy="5212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1890  Mid-term Elections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Farmer’s Alliance won partial or full control of 12 state legislatures</a:t>
            </a:r>
          </a:p>
          <a:p>
            <a:pPr lvl="1"/>
            <a:r>
              <a:rPr lang="en-US" dirty="0" smtClean="0"/>
              <a:t>Endorsed Democratic candidates</a:t>
            </a:r>
          </a:p>
          <a:p>
            <a:pPr lvl="1"/>
            <a:r>
              <a:rPr lang="en-US" dirty="0" smtClean="0"/>
              <a:t>Election encouraged farmers to become involved politically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Creation of the Populist Party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Delegates met in Omaha, Nebraska- 1892</a:t>
            </a:r>
          </a:p>
          <a:p>
            <a:pPr lvl="1"/>
            <a:r>
              <a:rPr lang="en-US" dirty="0" smtClean="0"/>
              <a:t>Platform:</a:t>
            </a:r>
          </a:p>
          <a:p>
            <a:pPr lvl="2"/>
            <a:r>
              <a:rPr lang="en-US" dirty="0" smtClean="0"/>
              <a:t>Tariff reduction</a:t>
            </a:r>
          </a:p>
          <a:p>
            <a:pPr lvl="2"/>
            <a:r>
              <a:rPr lang="en-US" dirty="0" smtClean="0"/>
              <a:t>Graduated income tax</a:t>
            </a:r>
          </a:p>
          <a:p>
            <a:pPr lvl="2"/>
            <a:r>
              <a:rPr lang="en-US" dirty="0" smtClean="0"/>
              <a:t>Public ownership of RR and telegraphs</a:t>
            </a:r>
          </a:p>
          <a:p>
            <a:pPr lvl="2"/>
            <a:r>
              <a:rPr lang="en-US" dirty="0" smtClean="0"/>
              <a:t>Free silver</a:t>
            </a:r>
          </a:p>
          <a:p>
            <a:pPr lvl="2"/>
            <a:r>
              <a:rPr lang="en-US" dirty="0" smtClean="0"/>
              <a:t>Prohibition of land ownership by aliens (foreigners)</a:t>
            </a:r>
          </a:p>
          <a:p>
            <a:pPr lvl="1"/>
            <a:r>
              <a:rPr lang="en-US" dirty="0" smtClean="0"/>
              <a:t>Presidential Candidate:  James Weaver</a:t>
            </a:r>
          </a:p>
          <a:p>
            <a:r>
              <a:rPr lang="en-US" dirty="0" smtClean="0"/>
              <a:t>Strong Populist showing</a:t>
            </a:r>
          </a:p>
          <a:p>
            <a:pPr lvl="1"/>
            <a:r>
              <a:rPr lang="en-US" dirty="0" smtClean="0"/>
              <a:t>Election of 3 governors, 5 senators, 10 congressmen</a:t>
            </a:r>
          </a:p>
          <a:p>
            <a:pPr lvl="1"/>
            <a:endParaRPr lang="en-US" dirty="0"/>
          </a:p>
        </p:txBody>
      </p:sp>
      <p:pic>
        <p:nvPicPr>
          <p:cNvPr id="12290" name="Picture 2" descr="http://plainshumanities.unl.edu/peattie/images/figures/ep.owh.pol.0001.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59682">
            <a:off x="6553200" y="2362200"/>
            <a:ext cx="2398424" cy="1463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Populist Party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Comprised of small farmers struggling to maintain the family farm</a:t>
            </a:r>
          </a:p>
          <a:p>
            <a:r>
              <a:rPr lang="en-US" dirty="0" smtClean="0"/>
              <a:t>Appealed to the geographically isolated</a:t>
            </a:r>
          </a:p>
          <a:p>
            <a:r>
              <a:rPr lang="en-US" dirty="0" smtClean="0"/>
              <a:t>Provided an outlet for grievances, provided a social experience and sense of belonging</a:t>
            </a:r>
          </a:p>
          <a:p>
            <a:r>
              <a:rPr lang="en-US" dirty="0" smtClean="0"/>
              <a:t>Attempted to gain support from laborers</a:t>
            </a:r>
          </a:p>
          <a:p>
            <a:pPr lvl="1"/>
            <a:r>
              <a:rPr lang="en-US" dirty="0" smtClean="0"/>
              <a:t>Platform added:  shorter hours, restrictions on immigration and denounced the use of private detective agencies for strikebreaking (</a:t>
            </a:r>
            <a:r>
              <a:rPr lang="en-US" dirty="0" err="1" smtClean="0"/>
              <a:t>Pinkertons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Populist Party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Few laborers joined Populists</a:t>
            </a:r>
          </a:p>
          <a:p>
            <a:r>
              <a:rPr lang="en-US" dirty="0" smtClean="0"/>
              <a:t>Attracted miners in the Rocky Mountain States</a:t>
            </a:r>
          </a:p>
          <a:p>
            <a:pPr lvl="1"/>
            <a:r>
              <a:rPr lang="en-US" dirty="0" smtClean="0"/>
              <a:t>“free silver”</a:t>
            </a:r>
          </a:p>
          <a:p>
            <a:r>
              <a:rPr lang="en-US" dirty="0" smtClean="0"/>
              <a:t>Additional issues:</a:t>
            </a:r>
          </a:p>
          <a:p>
            <a:pPr lvl="1"/>
            <a:r>
              <a:rPr lang="en-US" dirty="0" smtClean="0"/>
              <a:t>Abolition of national banks (concentration of power)</a:t>
            </a:r>
          </a:p>
          <a:p>
            <a:pPr lvl="1"/>
            <a:r>
              <a:rPr lang="en-US" dirty="0" smtClean="0"/>
              <a:t>End of absentee ownership of land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Direct election of US senators </a:t>
            </a:r>
            <a:r>
              <a:rPr lang="en-US" dirty="0" smtClean="0"/>
              <a:t>(17</a:t>
            </a:r>
            <a:r>
              <a:rPr lang="en-US" baseline="30000" dirty="0" smtClean="0"/>
              <a:t>th</a:t>
            </a:r>
            <a:r>
              <a:rPr lang="en-US" dirty="0" smtClean="0"/>
              <a:t> Amendment)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Improve the ability of average people to influence the political process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8194" name="Picture 2" descr="http://www.coinweek.com/wp-content/uploads/2011/11/1876_20c_pcgs-secure_67_c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0"/>
            <a:ext cx="271272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upload.wikimedia.org/wikipedia/commons/6/68/1892_Electoral_Map.pn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 bwMode="auto">
          <a:xfrm>
            <a:off x="-217439" y="1447800"/>
            <a:ext cx="9361439" cy="502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8153400" cy="4495800"/>
          </a:xfrm>
        </p:spPr>
        <p:txBody>
          <a:bodyPr/>
          <a:lstStyle/>
          <a:p>
            <a:r>
              <a:rPr lang="en-US" dirty="0" smtClean="0"/>
              <a:t>Election won by Grover Cleveland </a:t>
            </a:r>
          </a:p>
          <a:p>
            <a:r>
              <a:rPr lang="en-US" dirty="0" smtClean="0"/>
              <a:t>Populists did not gain support from:</a:t>
            </a:r>
          </a:p>
          <a:p>
            <a:pPr lvl="1"/>
            <a:r>
              <a:rPr lang="en-US" dirty="0" smtClean="0"/>
              <a:t>No support from New England, urban parts of the East and Midwest</a:t>
            </a:r>
          </a:p>
          <a:p>
            <a:pPr lvl="1"/>
            <a:r>
              <a:rPr lang="en-US" dirty="0" smtClean="0"/>
              <a:t>No support from organized labor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**Party is dead by the election of 1896- can not compete against Democratic candidate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Severe depression between 1893-1897</a:t>
            </a:r>
          </a:p>
          <a:p>
            <a:r>
              <a:rPr lang="en-US" dirty="0" smtClean="0"/>
              <a:t>Unemployment as high as 25% (industry)</a:t>
            </a:r>
          </a:p>
          <a:p>
            <a:r>
              <a:rPr lang="en-US" dirty="0" smtClean="0"/>
              <a:t>Farm prices drop 20%- farm foreclosures</a:t>
            </a:r>
          </a:p>
          <a:p>
            <a:r>
              <a:rPr lang="en-US" dirty="0" smtClean="0"/>
              <a:t>Coxey’s Army </a:t>
            </a:r>
          </a:p>
          <a:p>
            <a:pPr lvl="1"/>
            <a:r>
              <a:rPr lang="en-US" dirty="0" smtClean="0"/>
              <a:t>Middle and upper classes are worried over unrest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Coxey’s Army (1894)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Jacob Coxey</a:t>
            </a:r>
          </a:p>
          <a:p>
            <a:r>
              <a:rPr lang="en-US" dirty="0" smtClean="0"/>
              <a:t>Approx. 500 unemployed Americans followed Coxey to Washington, DC</a:t>
            </a:r>
          </a:p>
          <a:p>
            <a:pPr lvl="1"/>
            <a:r>
              <a:rPr lang="en-US" dirty="0" smtClean="0"/>
              <a:t>Goal:  creation of public-works program for new jobs</a:t>
            </a:r>
          </a:p>
          <a:p>
            <a:r>
              <a:rPr lang="en-US" dirty="0" smtClean="0"/>
              <a:t>Met by 1,500 US soldiers</a:t>
            </a:r>
          </a:p>
          <a:p>
            <a:r>
              <a:rPr lang="en-US" dirty="0" smtClean="0"/>
              <a:t>Coxey was arrested for walking on the grass in front of the Capitol (before giving his speech)</a:t>
            </a:r>
          </a:p>
          <a:p>
            <a:r>
              <a:rPr lang="en-US" dirty="0" smtClean="0"/>
              <a:t>Demonstration fell apart</a:t>
            </a:r>
          </a:p>
          <a:p>
            <a:r>
              <a:rPr lang="en-US" dirty="0" smtClean="0"/>
              <a:t>Coxey gave his speech @ the Capitol 50 yrs. later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Issues: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Farmers’ vision of a well-ordered society dated back to Jefferson’s ideas of an agrarian republic</a:t>
            </a:r>
          </a:p>
          <a:p>
            <a:r>
              <a:rPr lang="en-US" dirty="0" smtClean="0"/>
              <a:t>Enemies of this ideology were the “special privileges” or monopolies:</a:t>
            </a:r>
          </a:p>
          <a:p>
            <a:pPr lvl="1"/>
            <a:r>
              <a:rPr lang="en-US" dirty="0" smtClean="0"/>
              <a:t>Banks held monopolies over credit</a:t>
            </a:r>
          </a:p>
          <a:p>
            <a:pPr lvl="1"/>
            <a:r>
              <a:rPr lang="en-US" dirty="0" smtClean="0"/>
              <a:t>Land syndicates monopolized acreage</a:t>
            </a:r>
          </a:p>
          <a:p>
            <a:pPr lvl="1"/>
            <a:r>
              <a:rPr lang="en-US" dirty="0" smtClean="0"/>
              <a:t>Manufacturers who substituted traditional relations of shop with wage slavery</a:t>
            </a:r>
          </a:p>
          <a:p>
            <a:pPr lvl="1"/>
            <a:r>
              <a:rPr lang="en-US" dirty="0" smtClean="0"/>
              <a:t>RR who monopolized transportation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jaredcarter.com/images/Cox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4286250" cy="2447926"/>
          </a:xfrm>
          <a:prstGeom prst="rect">
            <a:avLst/>
          </a:prstGeom>
          <a:noFill/>
        </p:spPr>
      </p:pic>
      <p:pic>
        <p:nvPicPr>
          <p:cNvPr id="1028" name="Picture 4" descr="http://www.csmonitor.com/var/ezflow_site/storage/images/media/images/1101-coxey-s-army/8946744-1-eng-US/1101-coxey-s-army_full_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28600"/>
            <a:ext cx="3314700" cy="4981575"/>
          </a:xfrm>
          <a:prstGeom prst="rect">
            <a:avLst/>
          </a:prstGeom>
          <a:noFill/>
        </p:spPr>
      </p:pic>
      <p:pic>
        <p:nvPicPr>
          <p:cNvPr id="1030" name="Picture 6" descr="http://3.bp.blogspot.com/_h0SQqY8ocp4/TQ8_tzq9QKI/AAAAAAAATFQ/wZEGbT3uplU/s1600/THE+ARMY+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828925"/>
            <a:ext cx="5657850" cy="4029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Election of 1896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286000"/>
            <a:ext cx="3886200" cy="4267200"/>
          </a:xfrm>
        </p:spPr>
        <p:txBody>
          <a:bodyPr>
            <a:normAutofit/>
          </a:bodyPr>
          <a:lstStyle/>
          <a:p>
            <a:r>
              <a:rPr lang="en-US" dirty="0" smtClean="0"/>
              <a:t>Congressman from Nebraska</a:t>
            </a:r>
          </a:p>
          <a:p>
            <a:r>
              <a:rPr lang="en-US" dirty="0" smtClean="0"/>
              <a:t>Famous orator</a:t>
            </a:r>
          </a:p>
          <a:p>
            <a:r>
              <a:rPr lang="en-US" dirty="0" smtClean="0"/>
              <a:t>Supported “free silver” and lower tariffs</a:t>
            </a:r>
          </a:p>
          <a:p>
            <a:r>
              <a:rPr lang="en-US" dirty="0" smtClean="0"/>
              <a:t>“Cross of Gold” speech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800600" y="2286000"/>
            <a:ext cx="3886200" cy="4343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Senator from Ohio</a:t>
            </a:r>
          </a:p>
          <a:p>
            <a:r>
              <a:rPr lang="en-US" dirty="0" smtClean="0"/>
              <a:t>Promises to raise protective tariff and protect industry</a:t>
            </a:r>
          </a:p>
          <a:p>
            <a:r>
              <a:rPr lang="en-US" dirty="0" smtClean="0"/>
              <a:t>Imperialist</a:t>
            </a:r>
          </a:p>
          <a:p>
            <a:r>
              <a:rPr lang="en-US" dirty="0" smtClean="0"/>
              <a:t>Maintain gold standard</a:t>
            </a:r>
          </a:p>
          <a:p>
            <a:r>
              <a:rPr lang="en-US" dirty="0" smtClean="0"/>
              <a:t>$$ from big business</a:t>
            </a:r>
          </a:p>
          <a:p>
            <a:r>
              <a:rPr lang="en-US" dirty="0" smtClean="0"/>
              <a:t>Mark Hanna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>
          <a:xfrm>
            <a:off x="533400" y="1600200"/>
            <a:ext cx="3886200" cy="640080"/>
          </a:xfrm>
        </p:spPr>
        <p:txBody>
          <a:bodyPr/>
          <a:lstStyle/>
          <a:p>
            <a:r>
              <a:rPr lang="en-US" dirty="0" smtClean="0"/>
              <a:t>William Jennings Bryan (Dem)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00600" y="1600200"/>
            <a:ext cx="3886200" cy="640080"/>
          </a:xfrm>
        </p:spPr>
        <p:txBody>
          <a:bodyPr/>
          <a:lstStyle/>
          <a:p>
            <a:r>
              <a:rPr lang="en-US" dirty="0" smtClean="0"/>
              <a:t>William McKinley (Rep)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Currency Issue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Free &amp; unlimited coinage of silver (16:1)</a:t>
            </a:r>
          </a:p>
          <a:p>
            <a:r>
              <a:rPr lang="en-US" sz="2800" dirty="0" smtClean="0"/>
              <a:t>Cheaper than gold but better than paper</a:t>
            </a:r>
          </a:p>
          <a:p>
            <a:r>
              <a:rPr lang="en-US" sz="2800" dirty="0" smtClean="0"/>
              <a:t>Increase $$ supply</a:t>
            </a:r>
          </a:p>
          <a:p>
            <a:r>
              <a:rPr lang="en-US" sz="2800" dirty="0" smtClean="0"/>
              <a:t>Cheaper $$</a:t>
            </a:r>
          </a:p>
          <a:p>
            <a:r>
              <a:rPr lang="en-US" sz="2800" dirty="0" smtClean="0"/>
              <a:t>Populists &amp; Silver </a:t>
            </a:r>
            <a:r>
              <a:rPr lang="en-US" sz="2800" dirty="0" err="1" smtClean="0"/>
              <a:t>Dems</a:t>
            </a:r>
            <a:endParaRPr lang="en-US" sz="2800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Stronger value</a:t>
            </a:r>
          </a:p>
          <a:p>
            <a:r>
              <a:rPr lang="en-US" dirty="0" smtClean="0"/>
              <a:t>Better for lenders, hurt borrowers</a:t>
            </a:r>
          </a:p>
          <a:p>
            <a:r>
              <a:rPr lang="en-US" dirty="0" smtClean="0"/>
              <a:t>“sound money”</a:t>
            </a:r>
          </a:p>
          <a:p>
            <a:r>
              <a:rPr lang="en-US" dirty="0" smtClean="0"/>
              <a:t>Gold Rep. </a:t>
            </a:r>
            <a:endParaRPr lang="en-US" dirty="0" smtClean="0"/>
          </a:p>
          <a:p>
            <a:r>
              <a:rPr lang="en-US" dirty="0" smtClean="0"/>
              <a:t>Gold </a:t>
            </a:r>
            <a:r>
              <a:rPr lang="en-US" dirty="0" err="1" smtClean="0"/>
              <a:t>Dems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Free Silver</a:t>
            </a:r>
            <a:endParaRPr lang="en-US" sz="36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Gold Standard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4038600" y="228600"/>
            <a:ext cx="4800600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u="sng" dirty="0" smtClean="0"/>
              <a:t>Bimetallism</a:t>
            </a:r>
            <a:r>
              <a:rPr lang="en-US" sz="2400" b="1" dirty="0" smtClean="0"/>
              <a:t>-  using both gold and silver as a currency with a price ratio fixed.</a:t>
            </a:r>
            <a:endParaRPr lang="en-US" sz="24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“Cross of Gold”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“You shall not press down upon the brown of labor this crown of thorns, you shall not crucify mankind upon a cross of gold”</a:t>
            </a:r>
          </a:p>
          <a:p>
            <a:r>
              <a:rPr lang="en-US" dirty="0" smtClean="0"/>
              <a:t>“If you burned down all the cities, fields would grow in their places.  But if you destroyed all the fields, cities would wither and die.”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  <p:pic>
        <p:nvPicPr>
          <p:cNvPr id="5122" name="Picture 2" descr="http://upload.wikimedia.org/wikipedia/commons/thumb/3/37/Cross_of_gold_speech_cartoon.jpg/170px-Cross_of_gold_speech_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600200"/>
            <a:ext cx="3867946" cy="4846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 Hanna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McKinley’s campaign manager</a:t>
            </a:r>
          </a:p>
          <a:p>
            <a:r>
              <a:rPr lang="en-US" dirty="0" smtClean="0"/>
              <a:t>Portrays Bryan as a wild-eyed radical</a:t>
            </a:r>
          </a:p>
          <a:p>
            <a:pPr lvl="1"/>
            <a:r>
              <a:rPr lang="en-US" dirty="0" smtClean="0"/>
              <a:t>Cult of personality-</a:t>
            </a:r>
          </a:p>
          <a:p>
            <a:pPr lvl="1">
              <a:buNone/>
            </a:pPr>
            <a:r>
              <a:rPr lang="en-US" dirty="0" smtClean="0"/>
              <a:t>	“arises when an individual uses </a:t>
            </a:r>
            <a:r>
              <a:rPr lang="en-US" dirty="0" smtClean="0">
                <a:hlinkClick r:id="rId2" tooltip="Mass media"/>
              </a:rPr>
              <a:t>mass media</a:t>
            </a:r>
            <a:r>
              <a:rPr lang="en-US" dirty="0" smtClean="0"/>
              <a:t>, </a:t>
            </a:r>
            <a:r>
              <a:rPr lang="en-US" dirty="0" smtClean="0">
                <a:hlinkClick r:id="rId3" tooltip="Propaganda"/>
              </a:rPr>
              <a:t>propaganda</a:t>
            </a:r>
            <a:r>
              <a:rPr lang="en-US" dirty="0" smtClean="0"/>
              <a:t>, or other methods, to create an idealized and heroic public image”</a:t>
            </a:r>
            <a:endParaRPr lang="en-US" dirty="0"/>
          </a:p>
        </p:txBody>
      </p:sp>
      <p:pic>
        <p:nvPicPr>
          <p:cNvPr id="3074" name="Picture 2" descr="http://bioguide.congress.gov/bioguide/photo/H/H0001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381000"/>
            <a:ext cx="2003211" cy="256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9938" name="Picture 2" descr="http://upload.wikimedia.org/wikipedia/commons/5/50/Mark_Hanna_1896_ele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362200"/>
            <a:ext cx="5018897" cy="4114800"/>
          </a:xfrm>
          <a:prstGeom prst="rect">
            <a:avLst/>
          </a:prstGeom>
          <a:noFill/>
        </p:spPr>
      </p:pic>
      <p:pic>
        <p:nvPicPr>
          <p:cNvPr id="39940" name="Picture 4" descr="A political cartoon. A closed fist protrudes from a jacket-sleeve covered in dollar signs; a cuff-link is marked &quot;MARK $ HANNA&quot;. The hand tightly grasps a chain from which hangs a tiny, sorry-looking figure marked &quot;McKinley&quot;. &quot;A Man of Mark!&quot; concludes the cartoon's caption.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304800"/>
            <a:ext cx="2992579" cy="329184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4800" y="762000"/>
            <a:ext cx="4572000" cy="13849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/>
              <a:t>Hanna taking advantage of the working class.- making money off labor.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34000" y="3886200"/>
            <a:ext cx="3581400" cy="224676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/>
              <a:t>Hanna dangles his puppet, McKinley, from his hand.  Hanna controls McKinley and controlled the election.</a:t>
            </a:r>
            <a:endParaRPr lang="en-US" sz="2800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7890" name="Picture 2" descr="http://upload.wikimedia.org/wikipedia/commons/6/66/1896_Electoral_Ma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8513382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Populist Party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Does not run a candidate against Bryan</a:t>
            </a:r>
          </a:p>
          <a:p>
            <a:pPr lvl="1"/>
            <a:r>
              <a:rPr lang="en-US" dirty="0" smtClean="0"/>
              <a:t>Fears splitting the farm vote</a:t>
            </a:r>
          </a:p>
          <a:p>
            <a:r>
              <a:rPr lang="en-US" dirty="0" smtClean="0"/>
              <a:t>End of the Populist Party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**McKinley won the election by 600,000 votes</a:t>
            </a:r>
          </a:p>
          <a:p>
            <a:pPr lvl="1"/>
            <a:r>
              <a:rPr lang="en-US" dirty="0" smtClean="0"/>
              <a:t>Bryan loses in NE and big cities of </a:t>
            </a:r>
            <a:r>
              <a:rPr lang="en-US" dirty="0" smtClean="0"/>
              <a:t>Midwest</a:t>
            </a:r>
            <a:endParaRPr lang="en-US" dirty="0" smtClean="0"/>
          </a:p>
          <a:p>
            <a:pPr lvl="1"/>
            <a:r>
              <a:rPr lang="en-US" dirty="0" smtClean="0"/>
              <a:t>Does not appeal to factory workers, urban middle class or </a:t>
            </a:r>
            <a:r>
              <a:rPr lang="en-US" dirty="0" smtClean="0"/>
              <a:t>immigrants----some feared voting against Hanna and big business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Wizard of Oz &amp; Populism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pic>
        <p:nvPicPr>
          <p:cNvPr id="40962" name="Picture 2" descr="The title page from The Wonderful Wizard of Oz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2743200" cy="3810000"/>
          </a:xfrm>
          <a:prstGeom prst="rect">
            <a:avLst/>
          </a:prstGeom>
          <a:noFill/>
        </p:spPr>
      </p:pic>
      <p:pic>
        <p:nvPicPr>
          <p:cNvPr id="40966" name="Picture 6" descr="http://static.allbackgrounds.com/bg/wizard-of-o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381000"/>
            <a:ext cx="4876800" cy="3657600"/>
          </a:xfrm>
          <a:prstGeom prst="rect">
            <a:avLst/>
          </a:prstGeom>
          <a:noFill/>
        </p:spPr>
      </p:pic>
      <p:pic>
        <p:nvPicPr>
          <p:cNvPr id="40964" name="Picture 4" descr="http://thewizardofoz.info/pics/WizardWord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3886200"/>
            <a:ext cx="2857500" cy="2581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2819400" cy="43434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Wicked Witch- East and West:  evil, represents big business (bankers and capitalists)</a:t>
            </a:r>
          </a:p>
          <a:p>
            <a:endParaRPr lang="en-US" sz="2000" b="1" dirty="0" smtClean="0"/>
          </a:p>
          <a:p>
            <a:r>
              <a:rPr lang="en-US" sz="2400" b="1" dirty="0" smtClean="0"/>
              <a:t>Munchkins-  wage slaves, factory workers </a:t>
            </a:r>
            <a:endParaRPr lang="en-US" sz="2400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657600" y="1752600"/>
            <a:ext cx="5105400" cy="4419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1986" name="Picture 2" descr="http://www.metrocity.com/personal/Vince/pics/photo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228600"/>
            <a:ext cx="3734715" cy="2743200"/>
          </a:xfrm>
          <a:prstGeom prst="rect">
            <a:avLst/>
          </a:prstGeom>
          <a:noFill/>
        </p:spPr>
      </p:pic>
      <p:pic>
        <p:nvPicPr>
          <p:cNvPr id="41988" name="Picture 4" descr="http://1.bp.blogspot.com/-W7tjldjExb4/TcFwHTCTaHI/AAAAAAAAAKw/itGdZbkjcrk/s1600/munchkinsOLD_468x3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3200400"/>
            <a:ext cx="4305300" cy="3200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explorepahistory.com/kora/files/1/2/1-2-1730-25-ExplorePAHistory-a0l7t7-a_3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200400"/>
            <a:ext cx="4869180" cy="3657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Grangers (1860s)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Began as an assoc. for social and self-help</a:t>
            </a:r>
          </a:p>
          <a:p>
            <a:r>
              <a:rPr lang="en-US" dirty="0" smtClean="0"/>
              <a:t>Panic of 1873- turned it into an agency for political change</a:t>
            </a:r>
          </a:p>
          <a:p>
            <a:endParaRPr lang="en-US" dirty="0"/>
          </a:p>
        </p:txBody>
      </p:sp>
      <p:pic>
        <p:nvPicPr>
          <p:cNvPr id="22530" name="Picture 2" descr="http://upload.wikimedia.org/wikipedia/commons/thumb/7/76/Stamp-national_grange.jpg/150px-Stamp-national_gran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0"/>
            <a:ext cx="1428750" cy="22002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57800" y="3733800"/>
            <a:ext cx="3124200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/>
              <a:t>National Grange of the Patrons of Husbandry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Tin Woodsman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752600"/>
            <a:ext cx="44958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Representation of the East- Industrialism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Unemployed workers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Rust- being out of work ( factories shut down during the depression)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Go to the Emerald City for help….. DC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Heartless- dehumanization of factory work (machines)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105400" y="1752600"/>
            <a:ext cx="3657600" cy="4419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3010" name="Picture 2" descr="http://www.arn.org/_idarts/wordpress/wp-content/uploads/2009/01/tin-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057400"/>
            <a:ext cx="3156614" cy="3931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Dorothy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3429000" cy="4343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Average person</a:t>
            </a:r>
          </a:p>
          <a:p>
            <a:r>
              <a:rPr lang="en-US" sz="2400" dirty="0" smtClean="0"/>
              <a:t>Look to the Emerald City to solve your problems</a:t>
            </a:r>
          </a:p>
          <a:p>
            <a:endParaRPr lang="en-US" sz="2400" dirty="0" smtClean="0"/>
          </a:p>
          <a:p>
            <a:r>
              <a:rPr lang="en-US" sz="2400" dirty="0" smtClean="0"/>
              <a:t>Some believe she represents a child-like Mary E. Lease 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343400" y="1752600"/>
            <a:ext cx="4419600" cy="4419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4034" name="Picture 2" descr="http://2.bp.blogspot.com/-zaBGKe-xkHg/TcKsuKOMs_I/AAAAAAAADNI/yE9iq6rzlw0/s1600/Wizard_of_Oz_Doroth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286000"/>
            <a:ext cx="4305300" cy="3276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Yellow Brick Road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2971800" cy="4343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Represents the Gold Standard</a:t>
            </a:r>
          </a:p>
          <a:p>
            <a:r>
              <a:rPr lang="en-US" sz="2800" dirty="0" smtClean="0"/>
              <a:t>Road leads to the East (Emerald City / Washington DC)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733800" y="1752600"/>
            <a:ext cx="5029200" cy="4419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5058" name="Picture 2" descr="http://ozmapolitan.files.wordpress.com/2011/07/dorothy-of-oz_012.jpg"/>
          <p:cNvPicPr>
            <a:picLocks noChangeAspect="1" noChangeArrowheads="1"/>
          </p:cNvPicPr>
          <p:nvPr/>
        </p:nvPicPr>
        <p:blipFill>
          <a:blip r:embed="rId2" cstate="print"/>
          <a:srcRect l="12656" r="11405"/>
          <a:stretch>
            <a:fillRect/>
          </a:stretch>
        </p:blipFill>
        <p:spPr bwMode="auto">
          <a:xfrm>
            <a:off x="4038600" y="2209800"/>
            <a:ext cx="4942704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Scarecrow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4191000" cy="4343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Midwestern farmers</a:t>
            </a:r>
          </a:p>
          <a:p>
            <a:r>
              <a:rPr lang="en-US" sz="2800" dirty="0" smtClean="0"/>
              <a:t>Brainless</a:t>
            </a:r>
          </a:p>
          <a:p>
            <a:r>
              <a:rPr lang="en-US" sz="2800" dirty="0" smtClean="0"/>
              <a:t>Don’t know what their own political interests are- how to help themselves</a:t>
            </a:r>
          </a:p>
          <a:p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181600" y="1752600"/>
            <a:ext cx="3581400" cy="42672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2226" name="Picture 2" descr="https://encrypted-tbn3.google.com/images?q=tbn:ANd9GcS6h_UGcvRapB6fpVGtxVvXLCPJtrbjGjT_nqGO_cw169-tCZH09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057400"/>
            <a:ext cx="3002220" cy="3749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Cowardly Lion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4267200" cy="4343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William Jennings Bryan</a:t>
            </a:r>
          </a:p>
          <a:p>
            <a:r>
              <a:rPr lang="en-US" sz="2800" dirty="0" smtClean="0"/>
              <a:t>Has a “loud roar, but little else.”</a:t>
            </a:r>
          </a:p>
          <a:p>
            <a:r>
              <a:rPr lang="en-US" sz="2800" dirty="0" smtClean="0"/>
              <a:t>Inability to appeal to industrial workers- unable to go up against big business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181600" y="1752600"/>
            <a:ext cx="3581400" cy="4419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1202" name="Picture 2" descr="http://images2.fanpop.com/images/photos/7000000/A-Rare-Photo-Of-The-Cowardly-Lion-the-wizard-of-oz-7066744-480-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905000"/>
            <a:ext cx="329184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Coxey’s Army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3657600" cy="4343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Going to the Emerald City to seek the solution to their problems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0" y="1752600"/>
            <a:ext cx="4191000" cy="4419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3250" name="Picture 2" descr="http://www.toptenz.net/wp-content/uploads/2010/09/Wizard-of-O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798" y="2362200"/>
            <a:ext cx="4507664" cy="3383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Emerald City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3124200" cy="4343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Washington, DC</a:t>
            </a:r>
          </a:p>
          <a:p>
            <a:endParaRPr lang="en-US" sz="2800" dirty="0" smtClean="0"/>
          </a:p>
          <a:p>
            <a:r>
              <a:rPr lang="en-US" sz="2800" dirty="0" smtClean="0"/>
              <a:t>Fashioned from the “White City”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962400" y="1752600"/>
            <a:ext cx="4800600" cy="4419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0178" name="Picture 2" descr="http://2.bp.blogspot.com/-uPj7Rbt_H-g/Tx6_5TIwCZI/AAAAAAAACG8/i8Ogq0LLDPE/s1600/the+emerald+c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990600"/>
            <a:ext cx="4064575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Wizard of Oz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3505200" cy="4343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President</a:t>
            </a:r>
          </a:p>
          <a:p>
            <a:r>
              <a:rPr lang="en-US" sz="2800" dirty="0" smtClean="0"/>
              <a:t>Appears to be whatever people wish to see in him.  </a:t>
            </a:r>
          </a:p>
          <a:p>
            <a:r>
              <a:rPr lang="en-US" sz="2800" dirty="0" smtClean="0"/>
              <a:t>Revealed to be a fraud</a:t>
            </a:r>
          </a:p>
          <a:p>
            <a:r>
              <a:rPr lang="en-US" sz="2800" dirty="0" smtClean="0"/>
              <a:t>Rules with deception and trickery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495800" y="1752600"/>
            <a:ext cx="4267200" cy="4419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9154" name="Picture 2" descr="http://4.bp.blogspot.com/_AOklvvFRVoY/TRuvGh2B-xI/AAAAAAAAAKA/ivkxCLKU1Pw/s1600/wizard-ofe-o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352800"/>
            <a:ext cx="4305300" cy="3228975"/>
          </a:xfrm>
          <a:prstGeom prst="rect">
            <a:avLst/>
          </a:prstGeom>
          <a:noFill/>
        </p:spPr>
      </p:pic>
      <p:pic>
        <p:nvPicPr>
          <p:cNvPr id="49156" name="Picture 4" descr="http://sharonoday.com/wp-content/uploads/2010/12/wizard-of-oz-man-behind-the-curtain1.jpg"/>
          <p:cNvPicPr>
            <a:picLocks noChangeAspect="1" noChangeArrowheads="1"/>
          </p:cNvPicPr>
          <p:nvPr/>
        </p:nvPicPr>
        <p:blipFill>
          <a:blip r:embed="rId3" cstate="print"/>
          <a:srcRect l="13274"/>
          <a:stretch>
            <a:fillRect/>
          </a:stretch>
        </p:blipFill>
        <p:spPr bwMode="auto">
          <a:xfrm>
            <a:off x="5029200" y="457200"/>
            <a:ext cx="3733800" cy="2867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Ruby (Silver) Slippers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3200400" cy="4343400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“Free Silver”</a:t>
            </a:r>
          </a:p>
          <a:p>
            <a:r>
              <a:rPr lang="en-US" sz="2800" dirty="0" smtClean="0"/>
              <a:t>Could have used her shoes at any time to return home = ability of people </a:t>
            </a:r>
            <a:r>
              <a:rPr lang="en-US" sz="2800" smtClean="0"/>
              <a:t>to control $</a:t>
            </a:r>
            <a:endParaRPr lang="en-US" sz="2800" dirty="0" smtClean="0"/>
          </a:p>
          <a:p>
            <a:r>
              <a:rPr lang="en-US" sz="2800" dirty="0" smtClean="0"/>
              <a:t>Lost shoes upon return to Kansas = end of Silver Movement</a:t>
            </a:r>
          </a:p>
          <a:p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191000" y="1752600"/>
            <a:ext cx="4572000" cy="4419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7106" name="Picture 2" descr="http://thedailypump.com/wp-content/uploads/2008/07/ruby-slippers-wizard-of-o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3733800"/>
            <a:ext cx="4305300" cy="2867025"/>
          </a:xfrm>
          <a:prstGeom prst="rect">
            <a:avLst/>
          </a:prstGeom>
          <a:noFill/>
        </p:spPr>
      </p:pic>
      <p:pic>
        <p:nvPicPr>
          <p:cNvPr id="47108" name="Picture 4" descr="http://www.wendyswizardofoz.com/wizpics/wiz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219200"/>
            <a:ext cx="4305300" cy="2247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Winged Monkeys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752600"/>
            <a:ext cx="4114800" cy="4343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“once we were a free people, living happily in the great forest, flying from tree to tree, eating nuts and fruit, and doing just as we pleased without calling anybody master.”  </a:t>
            </a:r>
          </a:p>
          <a:p>
            <a:r>
              <a:rPr lang="en-US" sz="2800" dirty="0" smtClean="0"/>
              <a:t>Represents:  Plains Indians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648200" y="1752600"/>
            <a:ext cx="4114800" cy="4419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6082" name="Picture 2" descr="http://bisforbeguez.com/blog/wingedMonkey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362200"/>
            <a:ext cx="4305300" cy="2695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Granger’s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Bring farmers together to learn new technologies</a:t>
            </a:r>
          </a:p>
          <a:p>
            <a:r>
              <a:rPr lang="en-US" dirty="0" smtClean="0"/>
              <a:t>Create a feeling of community</a:t>
            </a:r>
          </a:p>
          <a:p>
            <a:r>
              <a:rPr lang="en-US" dirty="0" smtClean="0"/>
              <a:t>Relieve loneliness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**Secret fraternal organization- code of secrecy with initiation and rituals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Message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“Those forces that keep the farmer and worker down are manipulated by frauds who rule by deception and trickery; the President is powerful only as long as he is able to manipulate images and fool the people.”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Increased b/c of the Panic of 1873</a:t>
            </a:r>
          </a:p>
          <a:p>
            <a:r>
              <a:rPr lang="en-US" dirty="0" smtClean="0"/>
              <a:t>Local chapters in most states</a:t>
            </a:r>
          </a:p>
          <a:p>
            <a:r>
              <a:rPr lang="en-US" dirty="0" smtClean="0"/>
              <a:t>Strongest in agricultural regions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Attempt to organize cooperatives (avoid the middleman and cut costs)</a:t>
            </a:r>
          </a:p>
          <a:p>
            <a:pPr lvl="1"/>
            <a:r>
              <a:rPr lang="en-US" dirty="0" smtClean="0"/>
              <a:t>Stores</a:t>
            </a:r>
          </a:p>
          <a:p>
            <a:pPr lvl="1"/>
            <a:r>
              <a:rPr lang="en-US" dirty="0" smtClean="0"/>
              <a:t>Grain-elevators</a:t>
            </a:r>
          </a:p>
          <a:p>
            <a:pPr lvl="1"/>
            <a:r>
              <a:rPr lang="en-US" dirty="0" smtClean="0"/>
              <a:t>Warehouses</a:t>
            </a:r>
          </a:p>
          <a:p>
            <a:pPr lvl="1"/>
            <a:r>
              <a:rPr lang="en-US" dirty="0" smtClean="0"/>
              <a:t>Insurance companies</a:t>
            </a:r>
          </a:p>
          <a:p>
            <a:pPr lvl="1"/>
            <a:r>
              <a:rPr lang="en-US" dirty="0" smtClean="0"/>
              <a:t>Factories</a:t>
            </a:r>
          </a:p>
          <a:p>
            <a:pPr lvl="1"/>
            <a:r>
              <a:rPr lang="en-US" dirty="0" smtClean="0"/>
              <a:t>Shipping with RR</a:t>
            </a:r>
          </a:p>
          <a:p>
            <a:r>
              <a:rPr lang="en-US" dirty="0" smtClean="0"/>
              <a:t>Most eventually failed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Grangers:  Political Presence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Generally ran candidates under another party</a:t>
            </a:r>
          </a:p>
          <a:p>
            <a:r>
              <a:rPr lang="en-US" dirty="0" smtClean="0"/>
              <a:t>At peak- controlled legislatures of most Midwestern states</a:t>
            </a:r>
          </a:p>
          <a:p>
            <a:r>
              <a:rPr lang="en-US" dirty="0" smtClean="0"/>
              <a:t>Wanted to subject RR to government control</a:t>
            </a:r>
          </a:p>
          <a:p>
            <a:pPr lvl="1"/>
            <a:r>
              <a:rPr lang="en-US" dirty="0" smtClean="0"/>
              <a:t>The Granger Laws (1870s)- imposed strict regulations on RR rates and practices</a:t>
            </a:r>
          </a:p>
          <a:p>
            <a:pPr lvl="2"/>
            <a:r>
              <a:rPr lang="en-US" dirty="0" smtClean="0"/>
              <a:t>Most regulations were defeated by courts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Downfall of the Grangers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Temporary agricultural prosperity</a:t>
            </a:r>
          </a:p>
          <a:p>
            <a:r>
              <a:rPr lang="en-US" dirty="0" smtClean="0"/>
              <a:t>Inexperience of political leadership</a:t>
            </a:r>
          </a:p>
          <a:p>
            <a:r>
              <a:rPr lang="en-US" dirty="0" smtClean="0"/>
              <a:t>Failed cooperatives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6866" name="Picture 2" descr="http://sophia.smith.edu/~maldrich/xsource%20images/topics/Farmers/1873GraphicSept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74320"/>
            <a:ext cx="5702493" cy="6583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309</TotalTime>
  <Words>1275</Words>
  <Application>Microsoft Office PowerPoint</Application>
  <PresentationFormat>On-screen Show (4:3)</PresentationFormat>
  <Paragraphs>199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Median</vt:lpstr>
      <vt:lpstr>Farmer’s Movement</vt:lpstr>
      <vt:lpstr>Major Issues:</vt:lpstr>
      <vt:lpstr>The Grangers (1860s)</vt:lpstr>
      <vt:lpstr>Granger’s Goals</vt:lpstr>
      <vt:lpstr>Membership</vt:lpstr>
      <vt:lpstr>Changing Goals</vt:lpstr>
      <vt:lpstr>Grangers:  Political Presence</vt:lpstr>
      <vt:lpstr>Downfall of the Grangers</vt:lpstr>
      <vt:lpstr>Slide 9</vt:lpstr>
      <vt:lpstr>Farmer’s Alliance</vt:lpstr>
      <vt:lpstr>Role of Women</vt:lpstr>
      <vt:lpstr>End of the Farmer’s Alliance</vt:lpstr>
      <vt:lpstr>1890  Mid-term Elections</vt:lpstr>
      <vt:lpstr>Creation of the Populist Party</vt:lpstr>
      <vt:lpstr>Populist Party</vt:lpstr>
      <vt:lpstr>Populist Party</vt:lpstr>
      <vt:lpstr>Weaknesses</vt:lpstr>
      <vt:lpstr>Problems</vt:lpstr>
      <vt:lpstr>Coxey’s Army (1894)</vt:lpstr>
      <vt:lpstr>Slide 20</vt:lpstr>
      <vt:lpstr>Election of 1896</vt:lpstr>
      <vt:lpstr>Currency Issue</vt:lpstr>
      <vt:lpstr>“Cross of Gold”</vt:lpstr>
      <vt:lpstr>Mark Hanna</vt:lpstr>
      <vt:lpstr>Slide 25</vt:lpstr>
      <vt:lpstr>Slide 26</vt:lpstr>
      <vt:lpstr>Populist Party</vt:lpstr>
      <vt:lpstr>The Wizard of Oz &amp; Populism</vt:lpstr>
      <vt:lpstr>Slide 29</vt:lpstr>
      <vt:lpstr>Tin Woodsman</vt:lpstr>
      <vt:lpstr>Dorothy</vt:lpstr>
      <vt:lpstr>Yellow Brick Road</vt:lpstr>
      <vt:lpstr>Scarecrow</vt:lpstr>
      <vt:lpstr>Cowardly Lion</vt:lpstr>
      <vt:lpstr>Coxey’s Army</vt:lpstr>
      <vt:lpstr>Emerald City</vt:lpstr>
      <vt:lpstr>The Wizard of Oz</vt:lpstr>
      <vt:lpstr>Ruby (Silver) Slippers</vt:lpstr>
      <vt:lpstr>Winged Monkeys</vt:lpstr>
      <vt:lpstr>The Message</vt:lpstr>
    </vt:vector>
  </TitlesOfParts>
  <Company>Augusta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Farmer’s Movement</dc:title>
  <dc:creator>Augusta County Schools</dc:creator>
  <cp:lastModifiedBy>Augusta County Schools</cp:lastModifiedBy>
  <cp:revision>48</cp:revision>
  <dcterms:created xsi:type="dcterms:W3CDTF">2012-02-23T15:25:52Z</dcterms:created>
  <dcterms:modified xsi:type="dcterms:W3CDTF">2012-02-23T20:49:27Z</dcterms:modified>
</cp:coreProperties>
</file>